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3"/>
  </p:notesMasterIdLst>
  <p:sldIdLst>
    <p:sldId id="262" r:id="rId2"/>
    <p:sldId id="267" r:id="rId3"/>
    <p:sldId id="265" r:id="rId4"/>
    <p:sldId id="268" r:id="rId5"/>
    <p:sldId id="263" r:id="rId6"/>
    <p:sldId id="264" r:id="rId7"/>
    <p:sldId id="270" r:id="rId8"/>
    <p:sldId id="271" r:id="rId9"/>
    <p:sldId id="272" r:id="rId10"/>
    <p:sldId id="273" r:id="rId11"/>
    <p:sldId id="282" r:id="rId12"/>
    <p:sldId id="279" r:id="rId13"/>
    <p:sldId id="283" r:id="rId14"/>
    <p:sldId id="284" r:id="rId15"/>
    <p:sldId id="285" r:id="rId16"/>
    <p:sldId id="287" r:id="rId17"/>
    <p:sldId id="286" r:id="rId18"/>
    <p:sldId id="269" r:id="rId19"/>
    <p:sldId id="266" r:id="rId20"/>
    <p:sldId id="261" r:id="rId21"/>
    <p:sldId id="275" r:id="rId22"/>
    <p:sldId id="259" r:id="rId23"/>
    <p:sldId id="280" r:id="rId24"/>
    <p:sldId id="258" r:id="rId25"/>
    <p:sldId id="281" r:id="rId26"/>
    <p:sldId id="278" r:id="rId27"/>
    <p:sldId id="274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다훈 정" initials="다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>
      <p:cViewPr varScale="1">
        <p:scale>
          <a:sx n="58" d="100"/>
          <a:sy n="58" d="100"/>
        </p:scale>
        <p:origin x="494" y="53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작업 일정</a:t>
            </a:r>
            <a:endParaRPr lang="ko-K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12/14 ~ 12/17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C-43F6-91BD-339255049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12/18 ~ 12/19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7C-43F6-91BD-339255049D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12/20 ~ 12/24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7C-43F6-91BD-339255049D3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12/25 ~ 01/03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A-49CE-ACF6-EE0CB66B497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01/04 ~ 01/06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테스트 및 보수</c:v>
                </c:pt>
                <c:pt idx="1">
                  <c:v>구현</c:v>
                </c:pt>
                <c:pt idx="2">
                  <c:v>설계</c:v>
                </c:pt>
                <c:pt idx="3">
                  <c:v>요구분석</c:v>
                </c:pt>
                <c:pt idx="4">
                  <c:v>계획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DA-49CE-ACF6-EE0CB66B49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84086319"/>
        <c:axId val="1984085071"/>
      </c:barChart>
      <c:catAx>
        <c:axId val="1984086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5071"/>
        <c:crosses val="autoZero"/>
        <c:auto val="1"/>
        <c:lblAlgn val="ctr"/>
        <c:lblOffset val="100"/>
        <c:noMultiLvlLbl val="0"/>
      </c:catAx>
      <c:valAx>
        <c:axId val="19840850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408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D8840A4-5980-4B4C-9A11-F99C01988717}" type="datetime1">
              <a:rPr lang="ko-KR" altLang="en-US"/>
              <a:pPr lvl="0">
                <a:defRPr/>
              </a:pPr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199AB3C-1417-4959-A297-B6DA5F7DF37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F100-AE1D-4524-993E-EFE73DA9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05342-83BA-44E3-93F2-31B5766A8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A6C16-66C6-4AFE-90C7-9FB8BE87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CAF7-FA2A-4E59-AE45-CC5CDDA6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5E8BF-E74E-4684-B0B9-A10BBB71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2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D82D0-9C1E-40AE-ABED-B6F8F65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3944C-4C2C-4E7E-9BAF-B84FA93C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32BDA-7E75-42C2-A74B-135B95A8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970BE-A0E3-4356-9605-D7DA882A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E802-B784-4424-82BE-E0A03CF8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6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040CB-0483-4954-8FB2-2844D8387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3A490-5DFF-4DD1-BC7F-A963FAB7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64BAA-0B4D-41E4-9393-95096D5B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256D6-ECAF-42F2-A9BD-48E3294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BF1CD-C6D9-44EA-A648-C3BB391A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3BDA9-81A0-4373-B4BD-DA7B46B5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0FBA3-A33D-49F8-81D5-C8AC207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5F4BB-921C-4ADE-918F-7DF83832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4706A-8BDD-4F12-BC35-AD6868E8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FD1F8-F4DD-47E0-9631-0FACA04C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7048-248F-43F8-8634-B4ADE2BD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248AE-5721-40FD-B113-6CB803AE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9A8B5-F4B1-4E2A-9DFC-E3CE54AA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0570-F2B7-4568-8094-9073C514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805C5-4BBC-46F2-83EC-69527DC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7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47FF-F0F7-4A3A-AC06-4534DEF2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2621-4D29-4D22-873D-65DD9D82B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0834D-216E-4A07-93A5-AC6F93BCE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C4B47-C071-475D-BCAD-166955EE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CF8EDF-4872-4511-A1C3-2232D6E1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FD704-2F1F-4F71-9619-3CAC30F4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9FA39-931B-4256-81EF-93B2929B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F3489D-27BA-4810-A3FF-32E8255E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E252-7DF2-480E-B3C1-2B5E1856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D562E-59D6-4A75-9707-0794854F1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C5A66-BD40-4BA5-908D-BD1CA8D3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3FBD5-9B7E-4187-829D-1017B0F7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9911D2-AFFA-4A4C-9E7F-73D173BB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86EDAD-ABD0-49D2-8C51-F3165015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6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1A9B9-2955-4F62-91FC-6588E2AA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F254AE-E98D-4F26-AA09-B9278417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4A2CA-E302-4798-88F3-DB18CB26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66E0B-C4FB-48F2-BF08-B602DAE9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7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81AB8A-DC89-42B9-A465-A6ADA70E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8980B-015D-4857-BCFF-2A532B5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538A2-3922-4A61-862F-35D316B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67C5B-32A6-41B2-8DC4-91B8899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59719-C378-4C5B-9AC5-F59DC0EB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7A810-0C55-4037-B2B6-436CE960F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14283-11C5-4BB3-B4F5-67EA3240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D2F97-0DDE-4ACB-85D7-9602D359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2533F-DB25-4E17-9061-6E761EAB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40048-EC70-4E21-9C41-C03226E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F30EB-B885-4BE6-A2C7-BF1FE39BC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E023D-9F6C-467E-80FE-BAE2E833F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A1F32-6F3B-44F0-A4A3-5574415A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F3F21-8D9C-4E7A-84A2-F2B3459A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AC480-A98D-4053-9BCE-30F23E6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8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7DD04-233B-4716-ADC3-0196DA05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141FF9-F58E-4E4F-AE8A-82A2062A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1B54F-AF65-4614-8309-DF4B9B6CC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C950-DE9C-4F64-806E-80968742DFD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14C1-022A-4B6C-8285-2895D80EF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E25B5-4E3C-4FE8-9C2A-7AC019C3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FB44-D074-4B04-987E-3F6DB2984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1804E-8B21-41AB-BA0D-4C239DE7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6"/>
            <a:ext cx="10515600" cy="5320683"/>
          </a:xfrm>
        </p:spPr>
        <p:txBody>
          <a:bodyPr>
            <a:normAutofit fontScale="92500" lnSpcReduction="10000"/>
          </a:bodyPr>
          <a:lstStyle/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 도표와 같이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전국의 카페 시장이 나날이 확대대고 있다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카페는 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공간과 경험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판매하는 사업으로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메뉴 요소에서 각 카페 브랜드에 대한 소비자 니즈도 다르다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따라서 니즈를 충족 시키기 위한 차별화는 필수라는 결론이 나온다</a:t>
            </a:r>
            <a:r>
              <a:rPr lang="en-US" altLang="ko-KR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실제로 카페업계에서는 매장 경쟁력 강화를 위하여 아래와 같은 다양한 움직임을 보이며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예술적인 인테리어를 채용한 아트 카페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커피 이외의 메뉴를 개발하려는 시도</a:t>
            </a:r>
            <a:endParaRPr lang="en-US" altLang="ko-KR" sz="13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r>
              <a:rPr lang="ko-KR" altLang="en-US" sz="1300" b="0" i="0" dirty="0">
                <a:solidFill>
                  <a:srgbClr val="3335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가성비를 핵심 가치로 내세워 사업을 확대하는 브랜드</a:t>
            </a:r>
            <a:endParaRPr lang="en-US" altLang="ko-KR" sz="13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fontAlgn="base">
              <a:buFont typeface="+mj-lt"/>
              <a:buAutoNum type="arabicPeriod"/>
            </a:pPr>
            <a:endParaRPr lang="en-US" altLang="ko-KR" sz="1400" dirty="0">
              <a:solidFill>
                <a:srgbClr val="3335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소비자들은 수많은 카페 속에서 자신의 니즈를 충족시킬 수 있는 카페를 방문하기 어려워졌다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ko-KR" altLang="en-US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우리는 이를 돕기 위한 예술적인 인테리어를 중점으로 카페를 소개하는 웹페이지를 만들려고 한다</a:t>
            </a:r>
            <a:r>
              <a:rPr lang="en-US" altLang="ko-KR" sz="1400" dirty="0">
                <a:solidFill>
                  <a:srgbClr val="3335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400" b="0" i="0" dirty="0">
              <a:solidFill>
                <a:srgbClr val="33353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3C03B-184F-47DB-B4BB-9368D7E9313D}"/>
              </a:ext>
            </a:extLst>
          </p:cNvPr>
          <p:cNvGrpSpPr/>
          <p:nvPr/>
        </p:nvGrpSpPr>
        <p:grpSpPr>
          <a:xfrm>
            <a:off x="838201" y="1384917"/>
            <a:ext cx="10515599" cy="2282208"/>
            <a:chOff x="838201" y="2047682"/>
            <a:chExt cx="11135544" cy="24710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B3C7B8-C9E6-4539-B340-5F04D73E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2052184"/>
              <a:ext cx="5257800" cy="24665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2C3ED1-FE2A-4217-B42A-D5E7E25F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47682"/>
              <a:ext cx="5877745" cy="246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34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기업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기업회원가입을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8189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DD57D-3702-4EC3-B8AA-F02E23C83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/>
          <a:stretch/>
        </p:blipFill>
        <p:spPr>
          <a:xfrm>
            <a:off x="5293452" y="2263872"/>
            <a:ext cx="4471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073" y="258610"/>
            <a:ext cx="4212458" cy="634078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r>
              <a:rPr lang="en-US" altLang="ko-KR"/>
              <a:t>_</a:t>
            </a:r>
            <a:r>
              <a:rPr lang="ko-KR" altLang="en-US"/>
              <a:t>카페 신청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4042" y="1942466"/>
            <a:ext cx="16414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기업 회원가입</a:t>
            </a:r>
            <a:endParaRPr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2520821" y="3233850"/>
            <a:ext cx="25078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상단에 있는 카페 신청</a:t>
            </a:r>
          </a:p>
        </p:txBody>
      </p:sp>
      <p:cxnSp>
        <p:nvCxnSpPr>
          <p:cNvPr id="11" name="직선 화살표 연결선 10"/>
          <p:cNvCxnSpPr>
            <a:stCxn id="7" idx="2"/>
            <a:endCxn id="9" idx="0"/>
          </p:cNvCxnSpPr>
          <p:nvPr/>
        </p:nvCxnSpPr>
        <p:spPr>
          <a:xfrm>
            <a:off x="3774745" y="2311798"/>
            <a:ext cx="0" cy="922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9" idx="3"/>
            <a:endCxn id="5" idx="1"/>
          </p:cNvCxnSpPr>
          <p:nvPr/>
        </p:nvCxnSpPr>
        <p:spPr>
          <a:xfrm>
            <a:off x="5028669" y="3418516"/>
            <a:ext cx="1873404" cy="10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스토리보드</a:t>
            </a:r>
            <a:r>
              <a:rPr lang="en-US" altLang="ko-KR"/>
              <a:t>_</a:t>
            </a:r>
            <a:r>
              <a:rPr lang="ko-KR" altLang="en-US"/>
              <a:t>카페소개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1950" y="1825625"/>
            <a:ext cx="10991850" cy="4351338"/>
          </a:xfrm>
        </p:spPr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카페소개 메뉴 클릭  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sz="2500"/>
              <a:t>2.</a:t>
            </a:r>
            <a:r>
              <a:rPr lang="ko-KR" altLang="en-US" sz="2500"/>
              <a:t> 원하는 카페 정보를 사진 밑에 보여지는 카페의</a:t>
            </a:r>
          </a:p>
          <a:p>
            <a:pPr marL="0" indent="0">
              <a:buNone/>
              <a:defRPr/>
            </a:pPr>
            <a:r>
              <a:rPr lang="ko-KR" altLang="en-US" sz="2500"/>
              <a:t>  위치와 관련 태그를 확인후 원하는 카페 클릭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7952" y="3786187"/>
            <a:ext cx="5627824" cy="281566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820297" y="3667125"/>
            <a:ext cx="773906" cy="734218"/>
          </a:xfrm>
          <a:prstGeom prst="rightArrow">
            <a:avLst>
              <a:gd name="adj1" fmla="val 50000"/>
              <a:gd name="adj2" fmla="val 50000"/>
            </a:avLst>
          </a:prstGeom>
          <a:noFill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7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11486" y="2391446"/>
            <a:ext cx="4035819" cy="4351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14826" y="1772046"/>
            <a:ext cx="4415236" cy="388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/>
              <a:t>3.</a:t>
            </a:r>
            <a:r>
              <a:rPr lang="ko-KR" altLang="en-US" sz="2000"/>
              <a:t>  원하는 카페 상세정보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스토리보드 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_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36" y="2613380"/>
            <a:ext cx="4177005" cy="2981169"/>
          </a:xfrm>
        </p:spPr>
      </p:pic>
      <p:sp>
        <p:nvSpPr>
          <p:cNvPr id="9" name="직사각형 8"/>
          <p:cNvSpPr/>
          <p:nvPr/>
        </p:nvSpPr>
        <p:spPr>
          <a:xfrm>
            <a:off x="9153605" y="3452262"/>
            <a:ext cx="1736035" cy="450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153605" y="3946191"/>
            <a:ext cx="1736035" cy="450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153605" y="4421802"/>
            <a:ext cx="1736035" cy="450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792386" y="1959885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[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</a:t>
            </a:r>
            <a:r>
              <a:rPr lang="ko-KR" altLang="en-US" dirty="0"/>
              <a:t>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158446" y="2056731"/>
            <a:ext cx="430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자주 이용하는 게시판은 모아서 표시한다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414"/>
            <a:ext cx="7064630" cy="405624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33779" y="2613380"/>
            <a:ext cx="404305" cy="215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78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스토리보드 고객센터</a:t>
            </a:r>
            <a:r>
              <a:rPr lang="en-US" altLang="ko-KR" dirty="0" smtClean="0"/>
              <a:t>_</a:t>
            </a:r>
            <a:r>
              <a:rPr lang="ko-KR" altLang="en-US" dirty="0" smtClean="0"/>
              <a:t>자주 묻는 질문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2499360"/>
            <a:ext cx="7225461" cy="42106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838200" y="1822788"/>
            <a:ext cx="881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[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]</a:t>
            </a:r>
            <a:r>
              <a:rPr lang="ko-KR" altLang="en-US" dirty="0" smtClean="0"/>
              <a:t> 클릭 후  처음 화면은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자주 묻는 질문</a:t>
            </a:r>
            <a:r>
              <a:rPr lang="en-US" altLang="ko-KR" dirty="0" smtClean="0"/>
              <a:t>]</a:t>
            </a:r>
            <a:r>
              <a:rPr lang="ko-KR" altLang="en-US" dirty="0" smtClean="0"/>
              <a:t>으로 설정한다</a:t>
            </a:r>
            <a:r>
              <a:rPr lang="en-US" altLang="ko-KR" dirty="0" smtClean="0"/>
              <a:t>. 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5462" y="4496986"/>
            <a:ext cx="6731726" cy="318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48568" y="3448594"/>
            <a:ext cx="3171775" cy="422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6882" y="3958462"/>
            <a:ext cx="3905152" cy="40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30" y="2770671"/>
            <a:ext cx="411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자주 묻는 질문을 검색할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30" y="3573656"/>
            <a:ext cx="411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게시판 상단 혹은 좌측에 </a:t>
            </a:r>
            <a:r>
              <a:rPr lang="en-US" altLang="ko-KR" dirty="0" smtClean="0"/>
              <a:t>[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]</a:t>
            </a:r>
            <a:r>
              <a:rPr lang="ko-KR" altLang="en-US" dirty="0" smtClean="0"/>
              <a:t>메뉴 내비게이션을 이용하여 게시판을 이동할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29" y="4930639"/>
            <a:ext cx="411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[</a:t>
            </a:r>
            <a:r>
              <a:rPr lang="ko-KR" altLang="en-US" dirty="0" smtClean="0"/>
              <a:t>자주 묻는 질문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을 카테고리별로 분류하여 볼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5462" y="4968656"/>
            <a:ext cx="6731726" cy="1819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752329" y="5790952"/>
            <a:ext cx="411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게시판에서 내용을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5391" y="3189557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29" y="3614002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3</a:t>
            </a:r>
            <a:r>
              <a:rPr lang="en-US" altLang="ko-KR" sz="2400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48344" y="4156319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4</a:t>
            </a:r>
            <a:r>
              <a:rPr lang="en-US" altLang="ko-KR" sz="2400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244" y="4948056"/>
            <a:ext cx="3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5</a:t>
            </a:r>
            <a:r>
              <a:rPr lang="en-US" altLang="ko-KR" sz="2400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고객센터</a:t>
            </a:r>
            <a:r>
              <a:rPr lang="en-US" altLang="ko-KR" dirty="0" smtClean="0"/>
              <a:t>_</a:t>
            </a:r>
            <a:r>
              <a:rPr lang="ko-KR" altLang="en-US" dirty="0" smtClean="0"/>
              <a:t>고객의 소리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9" y="1581784"/>
            <a:ext cx="6109103" cy="5230989"/>
          </a:xfrm>
        </p:spPr>
      </p:pic>
      <p:sp>
        <p:nvSpPr>
          <p:cNvPr id="5" name="직사각형 4"/>
          <p:cNvSpPr/>
          <p:nvPr/>
        </p:nvSpPr>
        <p:spPr>
          <a:xfrm>
            <a:off x="383177" y="3875314"/>
            <a:ext cx="5721532" cy="357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616277"/>
            <a:ext cx="60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5066" y="6473498"/>
            <a:ext cx="1152841" cy="356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31634" y="6242665"/>
            <a:ext cx="41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701007" y="3644623"/>
            <a:ext cx="508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고객의 의견을 보내기 전에 유형을 선택하여 보낼 수 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701008" y="5971897"/>
            <a:ext cx="48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보내기 버튼을 클릭하여 개선요구사항 및 의견을 보낼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67543" y="2106633"/>
            <a:ext cx="653143" cy="471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622631" y="2106633"/>
            <a:ext cx="508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메뉴 중 </a:t>
            </a:r>
            <a:r>
              <a:rPr lang="en-US" altLang="ko-KR" dirty="0" smtClean="0"/>
              <a:t>[</a:t>
            </a:r>
            <a:r>
              <a:rPr lang="ko-KR" altLang="en-US" dirty="0" smtClean="0"/>
              <a:t>고객의 소리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클릭하여 게시판을 이동한다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스토리보드 고객센터</a:t>
            </a:r>
            <a:r>
              <a:rPr lang="en-US" altLang="ko-KR" dirty="0" smtClean="0"/>
              <a:t>_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1" y="2008505"/>
            <a:ext cx="6559915" cy="4351338"/>
          </a:xfrm>
        </p:spPr>
      </p:pic>
      <p:sp>
        <p:nvSpPr>
          <p:cNvPr id="5" name="직사각형 4"/>
          <p:cNvSpPr/>
          <p:nvPr/>
        </p:nvSpPr>
        <p:spPr>
          <a:xfrm>
            <a:off x="269965" y="3250553"/>
            <a:ext cx="6749143" cy="598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039" y="2860812"/>
            <a:ext cx="60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0981" y="2682285"/>
            <a:ext cx="644435" cy="4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37806" y="2452639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062652" y="3226705"/>
            <a:ext cx="515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게시판을 공지사항과 이벤트로 분류할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6946266" y="2385503"/>
            <a:ext cx="508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메뉴 중 공지사항을 클릭하여 </a:t>
            </a:r>
            <a:r>
              <a:rPr lang="en-US" altLang="ko-KR" dirty="0" smtClean="0"/>
              <a:t>[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]</a:t>
            </a:r>
            <a:r>
              <a:rPr lang="ko-KR" altLang="en-US" dirty="0" smtClean="0"/>
              <a:t>으로 이동한다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69964" y="3921112"/>
            <a:ext cx="6792688" cy="263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062652" y="4510286"/>
            <a:ext cx="515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게시판에서 공지사항 및 이벤트를 확인할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78440" y="3837075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8700" y="3187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스토리보드 고객센터</a:t>
            </a:r>
            <a:r>
              <a:rPr lang="en-US" altLang="ko-KR" dirty="0" smtClean="0"/>
              <a:t>_1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</a:t>
            </a:r>
            <a:r>
              <a:rPr lang="ko-KR" altLang="en-US" dirty="0" smtClean="0"/>
              <a:t>문의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8" y="1690688"/>
            <a:ext cx="7420577" cy="4764554"/>
          </a:xfrm>
        </p:spPr>
      </p:pic>
      <p:sp>
        <p:nvSpPr>
          <p:cNvPr id="5" name="직사각형 4"/>
          <p:cNvSpPr/>
          <p:nvPr/>
        </p:nvSpPr>
        <p:spPr>
          <a:xfrm>
            <a:off x="515982" y="4382647"/>
            <a:ext cx="644435" cy="4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5438" y="4010304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982" y="5549359"/>
            <a:ext cx="1112521" cy="537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2807" y="5319714"/>
            <a:ext cx="45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936559" y="3466927"/>
            <a:ext cx="416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</a:t>
            </a:r>
            <a:r>
              <a:rPr lang="ko-KR" altLang="en-US" dirty="0" smtClean="0"/>
              <a:t>문의 메뉴를 클릭하여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 </a:t>
            </a:r>
            <a:r>
              <a:rPr lang="ko-KR" altLang="en-US" dirty="0" smtClean="0"/>
              <a:t>문의 게시판으로 이동한다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936559" y="4694325"/>
            <a:ext cx="402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</a:t>
            </a:r>
            <a:r>
              <a:rPr lang="ko-KR" altLang="en-US" dirty="0" smtClean="0"/>
              <a:t>문의 버튼을 클릭하여 새로운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</a:t>
            </a:r>
            <a:r>
              <a:rPr lang="ko-KR" altLang="en-US" dirty="0" smtClean="0"/>
              <a:t>문의를  작성한다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692688" y="5251333"/>
            <a:ext cx="4387381" cy="1402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22144" y="4878991"/>
            <a:ext cx="58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3.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7954720" y="5889497"/>
            <a:ext cx="402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</a:t>
            </a:r>
            <a:r>
              <a:rPr lang="ko-KR" altLang="en-US" dirty="0" smtClean="0"/>
              <a:t>문의 내역을 확인할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93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 </a:t>
            </a:r>
            <a:r>
              <a:rPr lang="en-US" altLang="ko-KR" dirty="0"/>
              <a:t>UI </a:t>
            </a:r>
            <a:r>
              <a:rPr lang="ko-KR" altLang="en-US" dirty="0"/>
              <a:t>레이아웃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FDDCF7-B746-4612-90AA-9865700617D9}"/>
              </a:ext>
            </a:extLst>
          </p:cNvPr>
          <p:cNvGrpSpPr/>
          <p:nvPr/>
        </p:nvGrpSpPr>
        <p:grpSpPr>
          <a:xfrm>
            <a:off x="0" y="1476462"/>
            <a:ext cx="12192001" cy="5381538"/>
            <a:chOff x="0" y="0"/>
            <a:chExt cx="12192001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B455934-4CA8-407A-A9BA-2F5C235E23B8}"/>
                </a:ext>
              </a:extLst>
            </p:cNvPr>
            <p:cNvGrpSpPr/>
            <p:nvPr/>
          </p:nvGrpSpPr>
          <p:grpSpPr>
            <a:xfrm>
              <a:off x="1" y="0"/>
              <a:ext cx="12192000" cy="2918206"/>
              <a:chOff x="1" y="0"/>
              <a:chExt cx="12192000" cy="29182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421B7C-3B33-4A82-9E69-DB324EFBDC42}"/>
                  </a:ext>
                </a:extLst>
              </p:cNvPr>
              <p:cNvSpPr/>
              <p:nvPr/>
            </p:nvSpPr>
            <p:spPr>
              <a:xfrm>
                <a:off x="1" y="861389"/>
                <a:ext cx="12192000" cy="20568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배너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A66E352-955E-4AC1-9407-7466DCEC8B85}"/>
                  </a:ext>
                </a:extLst>
              </p:cNvPr>
              <p:cNvSpPr/>
              <p:nvPr/>
            </p:nvSpPr>
            <p:spPr>
              <a:xfrm>
                <a:off x="9236765" y="0"/>
                <a:ext cx="2955234" cy="3180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로그인 </a:t>
                </a:r>
                <a:r>
                  <a:rPr lang="en-US" altLang="ko-KR" sz="2400" b="1" dirty="0">
                    <a:solidFill>
                      <a:schemeClr val="tx1"/>
                    </a:solidFill>
                  </a:rPr>
                  <a:t>| </a:t>
                </a:r>
                <a:r>
                  <a:rPr lang="ko-KR" altLang="en-US" sz="2400" b="1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56C148-1E0F-4502-9C67-488007E4A206}"/>
                  </a:ext>
                </a:extLst>
              </p:cNvPr>
              <p:cNvSpPr/>
              <p:nvPr/>
            </p:nvSpPr>
            <p:spPr>
              <a:xfrm>
                <a:off x="4810538" y="318052"/>
                <a:ext cx="7381461" cy="5433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err="1">
                    <a:solidFill>
                      <a:schemeClr val="tx1"/>
                    </a:solidFill>
                  </a:rPr>
                  <a:t>메뉴바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3BF392E-B934-4AFA-9339-887DBDFCDAE3}"/>
                  </a:ext>
                </a:extLst>
              </p:cNvPr>
              <p:cNvSpPr/>
              <p:nvPr/>
            </p:nvSpPr>
            <p:spPr>
              <a:xfrm>
                <a:off x="1939786" y="2218664"/>
                <a:ext cx="8312426" cy="4506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>
                    <a:solidFill>
                      <a:schemeClr val="tx1"/>
                    </a:solidFill>
                  </a:rPr>
                  <a:t>검색창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1A6C1-90B7-47EC-B08D-4D4749C4BE81}"/>
                </a:ext>
              </a:extLst>
            </p:cNvPr>
            <p:cNvSpPr/>
            <p:nvPr/>
          </p:nvSpPr>
          <p:spPr>
            <a:xfrm>
              <a:off x="0" y="3001032"/>
              <a:ext cx="1444487" cy="38569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중</a:t>
              </a:r>
              <a:r>
                <a:rPr lang="en-US" altLang="ko-KR" sz="2400" b="1" dirty="0">
                  <a:solidFill>
                    <a:schemeClr val="tx1"/>
                  </a:solidFill>
                </a:rPr>
                <a:t>,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소 </a:t>
              </a:r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95706D-FFCD-4370-928A-C6209BE6F9E3}"/>
                </a:ext>
              </a:extLst>
            </p:cNvPr>
            <p:cNvSpPr/>
            <p:nvPr/>
          </p:nvSpPr>
          <p:spPr>
            <a:xfrm>
              <a:off x="11675165" y="3001032"/>
              <a:ext cx="516834" cy="38569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solidFill>
                    <a:schemeClr val="tx1"/>
                  </a:solidFill>
                </a:rPr>
                <a:t>바로가기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5E7F5E-175D-405A-A864-EA9DC7285B6D}"/>
                </a:ext>
              </a:extLst>
            </p:cNvPr>
            <p:cNvSpPr/>
            <p:nvPr/>
          </p:nvSpPr>
          <p:spPr>
            <a:xfrm>
              <a:off x="1444487" y="3001032"/>
              <a:ext cx="10230678" cy="38569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schemeClr val="tx1"/>
                  </a:solidFill>
                </a:rPr>
                <a:t>메뉴바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0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974F3C-FA03-48AF-AA18-57501FA15F33}"/>
              </a:ext>
            </a:extLst>
          </p:cNvPr>
          <p:cNvSpPr/>
          <p:nvPr/>
        </p:nvSpPr>
        <p:spPr>
          <a:xfrm>
            <a:off x="10496943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4281B7-1A3D-4CD4-8E56-CD3F1438DE1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87CCE6-3EC2-4129-8652-0D90EF1D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47A0F3-19BD-4506-9CAA-B21DA6762929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6DD28C-9F05-4274-9D1B-C9987C8A1F0D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F907AEF-9FA6-4918-B62D-6D784CFB134F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1CADA21-91A5-44F2-8497-3EDA56AD5D5B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3E1724-CF23-4697-900D-5D77C6BDC058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CB720A-BBBC-48C3-A0F6-6B12E50F70BF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B83A2DE-24C2-4B2A-AFC1-8467B33FBFD3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3BCCAFF-672D-48B5-BC29-2B25BE80FB12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4F8E45E-2EB1-4979-A0F5-1632DD16850C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6C0337-5E6D-4C69-8E57-AD16940DC365}"/>
              </a:ext>
            </a:extLst>
          </p:cNvPr>
          <p:cNvSpPr/>
          <p:nvPr/>
        </p:nvSpPr>
        <p:spPr>
          <a:xfrm>
            <a:off x="3778898" y="1082350"/>
            <a:ext cx="4814596" cy="42360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3CCE31-116B-45F8-9E79-6C9137C5E6C5}"/>
              </a:ext>
            </a:extLst>
          </p:cNvPr>
          <p:cNvSpPr/>
          <p:nvPr/>
        </p:nvSpPr>
        <p:spPr>
          <a:xfrm>
            <a:off x="3830216" y="1207590"/>
            <a:ext cx="4711959" cy="5940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ABAA18-0211-489D-A78C-161B585B76E9}"/>
              </a:ext>
            </a:extLst>
          </p:cNvPr>
          <p:cNvGrpSpPr/>
          <p:nvPr/>
        </p:nvGrpSpPr>
        <p:grpSpPr>
          <a:xfrm>
            <a:off x="3959877" y="1974675"/>
            <a:ext cx="4511351" cy="3255856"/>
            <a:chOff x="3959877" y="2133297"/>
            <a:chExt cx="4511351" cy="32558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7F0271-3325-4882-87E3-0AE85B31B514}"/>
                </a:ext>
              </a:extLst>
            </p:cNvPr>
            <p:cNvSpPr/>
            <p:nvPr/>
          </p:nvSpPr>
          <p:spPr>
            <a:xfrm>
              <a:off x="3959877" y="2133297"/>
              <a:ext cx="4511351" cy="32558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622967-D19B-4431-A042-9C6454DD9956}"/>
                </a:ext>
              </a:extLst>
            </p:cNvPr>
            <p:cNvSpPr/>
            <p:nvPr/>
          </p:nvSpPr>
          <p:spPr>
            <a:xfrm>
              <a:off x="4030823" y="2197467"/>
              <a:ext cx="2155373" cy="5940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일반 로그인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AA9D67-550A-47CC-A15A-0C0EBC154BD2}"/>
                </a:ext>
              </a:extLst>
            </p:cNvPr>
            <p:cNvSpPr/>
            <p:nvPr/>
          </p:nvSpPr>
          <p:spPr>
            <a:xfrm>
              <a:off x="6237514" y="2197467"/>
              <a:ext cx="2155373" cy="59404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기업 로그인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9275C-DC2E-4F3D-B807-302DCF632FF0}"/>
              </a:ext>
            </a:extLst>
          </p:cNvPr>
          <p:cNvSpPr/>
          <p:nvPr/>
        </p:nvSpPr>
        <p:spPr>
          <a:xfrm>
            <a:off x="4290236" y="4889239"/>
            <a:ext cx="3791917" cy="278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비밀번호 찾기 </a:t>
            </a:r>
            <a:r>
              <a:rPr lang="en-US" altLang="ko-KR" sz="1400" dirty="0">
                <a:solidFill>
                  <a:schemeClr val="tx1"/>
                </a:solidFill>
              </a:rPr>
              <a:t>| </a:t>
            </a:r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70BC753-5552-4FC3-9DB7-B8B03F4D8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31120"/>
              </p:ext>
            </p:extLst>
          </p:nvPr>
        </p:nvGraphicFramePr>
        <p:xfrm>
          <a:off x="4030822" y="3051089"/>
          <a:ext cx="436206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033">
                  <a:extLst>
                    <a:ext uri="{9D8B030D-6E8A-4147-A177-3AD203B41FA5}">
                      <a16:colId xmlns:a16="http://schemas.microsoft.com/office/drawing/2014/main" val="3620267748"/>
                    </a:ext>
                  </a:extLst>
                </a:gridCol>
                <a:gridCol w="2181033">
                  <a:extLst>
                    <a:ext uri="{9D8B030D-6E8A-4147-A177-3AD203B41FA5}">
                      <a16:colId xmlns:a16="http://schemas.microsoft.com/office/drawing/2014/main" val="3497666703"/>
                    </a:ext>
                  </a:extLst>
                </a:gridCol>
              </a:tblGrid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504046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아이디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422764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521782"/>
                  </a:ext>
                </a:extLst>
              </a:tr>
              <a:tr h="3265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비밀번호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5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6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FB01CFB-ADB7-4BA7-9F4B-BADBB6151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273552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6624173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0079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조직원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개발업무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3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정다훈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커뮤니티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임종현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카페신청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서종국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고객센터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0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카페소개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0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74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88116"/>
              </p:ext>
            </p:extLst>
          </p:nvPr>
        </p:nvGraphicFramePr>
        <p:xfrm>
          <a:off x="2011667" y="2955022"/>
          <a:ext cx="8127999" cy="359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31860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55755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일반 회원가입</a:t>
                      </a:r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31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생년월일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프로필 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: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759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73D21-2014-46D8-9F3C-0D78B0E22BB2}"/>
              </a:ext>
            </a:extLst>
          </p:cNvPr>
          <p:cNvSpPr/>
          <p:nvPr/>
        </p:nvSpPr>
        <p:spPr>
          <a:xfrm>
            <a:off x="11299376" y="109808"/>
            <a:ext cx="681135" cy="251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3B2E25-C7B0-4FC8-8A07-9DEDE14CC9E9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877895-0F3E-4223-907D-621687DC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914DE7-F070-4033-94AC-0827B4EF7C6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17C80-35E0-4EBB-9A69-A1D31AD574C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E81EEBB-C7DB-422D-8631-4A387533493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881845-F47A-4A61-8E4E-BA414BCA092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D307D7D-2903-4A34-A81E-85A62729DC79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F0FD57A-0637-418A-A549-6F322D1B1E71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38E6269-73FB-4334-8587-77AAF8C428DC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5FC5F8B-456F-4BD0-9475-C9CFE4E2BD68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B217C3-D7B1-45BB-8F55-F165429A5AE2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3A527DCA-1B79-4578-951E-D74D67FDE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78111"/>
              </p:ext>
            </p:extLst>
          </p:nvPr>
        </p:nvGraphicFramePr>
        <p:xfrm>
          <a:off x="2011667" y="2955022"/>
          <a:ext cx="8127999" cy="387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507614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42523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912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기업 회원가입</a:t>
                      </a:r>
                      <a:endParaRPr lang="en-US" altLang="ko-KR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사업자등록번호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점포명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대표자명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점포주소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: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26042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사업자증빙서류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795384"/>
                  </a:ext>
                </a:extLst>
              </a:tr>
              <a:tr h="2889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60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CFAF85-E832-49A5-9201-CCC84BDA1DEB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1B8AB1-2F2B-42BC-83F2-345DC69B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8424272-B2F4-45E9-B5F1-9522E35BE210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DCE0B8A-C771-4BED-9731-9552496CECB2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09D8B21-4484-45DB-AE85-24E5A9F8C97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124270-3F4C-4D04-9F77-70AAD9A77772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FE608D1-F733-4CC1-9CA8-775CD88BA3B6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8DA3502-F8A7-4F4E-9AFB-0DAAAEDED8C9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A456CDB-DE5F-4C86-B379-717AD76A79B5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B9A810-02E9-4D5F-BC03-1BF6731267CB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4B09AEC-739B-4F21-90BF-FF0DCA597E56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13F3014C-5936-41A3-88A5-9118EF936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16573"/>
              </p:ext>
            </p:extLst>
          </p:nvPr>
        </p:nvGraphicFramePr>
        <p:xfrm>
          <a:off x="2160252" y="2907148"/>
          <a:ext cx="7830830" cy="3483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0277">
                  <a:extLst>
                    <a:ext uri="{9D8B030D-6E8A-4147-A177-3AD203B41FA5}">
                      <a16:colId xmlns:a16="http://schemas.microsoft.com/office/drawing/2014/main" val="1380840635"/>
                    </a:ext>
                  </a:extLst>
                </a:gridCol>
                <a:gridCol w="4890553">
                  <a:extLst>
                    <a:ext uri="{9D8B030D-6E8A-4147-A177-3AD203B41FA5}">
                      <a16:colId xmlns:a16="http://schemas.microsoft.com/office/drawing/2014/main" val="1065482986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3349182441"/>
                    </a:ext>
                  </a:extLst>
                </a:gridCol>
              </a:tblGrid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14934"/>
                  </a:ext>
                </a:extLst>
              </a:tr>
              <a:tr h="4659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카페 신청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0793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83866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주소지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2122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23364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음료 및 간식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0450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95327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카페소개 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87975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메인 사진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파일업로드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3573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키워드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84171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카페 인테리어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파일 업로드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63992"/>
                  </a:ext>
                </a:extLst>
              </a:tr>
              <a:tr h="27408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65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solidFill>
                <a:srgbClr val="E0ECF7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lt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검색하고 싶은 카페 이름 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55" name="TextBox 54"/>
            <p:cNvSpPr txBox="1"/>
            <p:nvPr/>
          </p:nvSpPr>
          <p:spPr>
            <a:xfrm>
              <a:off x="1780729" y="3070685"/>
              <a:ext cx="3434148" cy="546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0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검색한 카페이름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주소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전화번호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대표 메뉴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가격대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주차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영업시간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휴무일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웹사이트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/SNS: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메뉴별 가격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: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>
                <a:alpha val="100000"/>
              </a:schemeClr>
            </a:solidFill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35567" y="2393190"/>
              <a:ext cx="7880200" cy="2814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1167935" y="3056731"/>
            <a:ext cx="2751005" cy="2102856"/>
            <a:chOff x="1167935" y="3056731"/>
            <a:chExt cx="2751005" cy="2102856"/>
          </a:xfrm>
        </p:grpSpPr>
        <p:grpSp>
          <p:nvGrpSpPr>
            <p:cNvPr id="50" name="그룹 49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021540" y="2381249"/>
            <a:ext cx="4156821" cy="360046"/>
          </a:xfrm>
          <a:prstGeom prst="rect">
            <a:avLst/>
          </a:prstGeom>
          <a:solidFill>
            <a:srgbClr val="E0ECF7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검색하고 싶은 지역명</a:t>
            </a:r>
          </a:p>
        </p:txBody>
      </p:sp>
      <p:sp>
        <p:nvSpPr>
          <p:cNvPr id="101" name="직사각형 29"/>
          <p:cNvSpPr/>
          <p:nvPr/>
        </p:nvSpPr>
        <p:spPr>
          <a:xfrm>
            <a:off x="9095248" y="2393189"/>
            <a:ext cx="912460" cy="281434"/>
          </a:xfrm>
          <a:prstGeom prst="rect">
            <a:avLst/>
          </a:prstGeom>
          <a:solidFill>
            <a:srgbClr val="E0ECF7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검색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5003674" y="3095346"/>
            <a:ext cx="2751005" cy="2102856"/>
            <a:chOff x="1167935" y="3056731"/>
            <a:chExt cx="2751005" cy="210285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8723573" y="3056731"/>
            <a:ext cx="2751005" cy="2102856"/>
            <a:chOff x="1167935" y="3056731"/>
            <a:chExt cx="2751005" cy="2102856"/>
          </a:xfrm>
        </p:grpSpPr>
        <p:grpSp>
          <p:nvGrpSpPr>
            <p:cNvPr id="108" name="그룹 107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1167935" y="5767957"/>
            <a:ext cx="2751005" cy="2102856"/>
            <a:chOff x="1167935" y="3056731"/>
            <a:chExt cx="2751005" cy="210285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003674" y="5806572"/>
            <a:ext cx="2751005" cy="2102856"/>
            <a:chOff x="1167935" y="3056731"/>
            <a:chExt cx="2751005" cy="2102856"/>
          </a:xfrm>
        </p:grpSpPr>
        <p:grpSp>
          <p:nvGrpSpPr>
            <p:cNvPr id="118" name="그룹 117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8723573" y="5767957"/>
            <a:ext cx="2751005" cy="2102856"/>
            <a:chOff x="1167935" y="3056731"/>
            <a:chExt cx="2751005" cy="210285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검색한지역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rgbClr val="BED7EE">
                  <a:alpha val="48000"/>
                </a:srgb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1167935" y="3056731"/>
            <a:ext cx="2751005" cy="2102856"/>
            <a:chOff x="1167935" y="3056731"/>
            <a:chExt cx="2751005" cy="2102856"/>
          </a:xfrm>
        </p:grpSpPr>
        <p:grpSp>
          <p:nvGrpSpPr>
            <p:cNvPr id="50" name="그룹 49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102852" y="3056731"/>
            <a:ext cx="2751005" cy="2102856"/>
            <a:chOff x="1167935" y="3056731"/>
            <a:chExt cx="2751005" cy="2102856"/>
          </a:xfrm>
        </p:grpSpPr>
        <p:grpSp>
          <p:nvGrpSpPr>
            <p:cNvPr id="56" name="그룹 55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130225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8990926" y="3056731"/>
            <a:ext cx="2751005" cy="2102856"/>
            <a:chOff x="1167935" y="3056731"/>
            <a:chExt cx="2751005" cy="2102856"/>
          </a:xfrm>
        </p:grpSpPr>
        <p:grpSp>
          <p:nvGrpSpPr>
            <p:cNvPr id="62" name="그룹 61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9018299" y="3429000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1167935" y="5648780"/>
            <a:ext cx="2751005" cy="2102856"/>
            <a:chOff x="1167935" y="3056731"/>
            <a:chExt cx="2751005" cy="2102856"/>
          </a:xfrm>
        </p:grpSpPr>
        <p:grpSp>
          <p:nvGrpSpPr>
            <p:cNvPr id="68" name="그룹 67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8990926" y="5648780"/>
            <a:ext cx="2751005" cy="2102856"/>
            <a:chOff x="1167935" y="3056731"/>
            <a:chExt cx="2751005" cy="2102856"/>
          </a:xfrm>
        </p:grpSpPr>
        <p:grpSp>
          <p:nvGrpSpPr>
            <p:cNvPr id="73" name="그룹 72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9018299" y="6021049"/>
            <a:ext cx="2688168" cy="638387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카페 신청시 제출했던 메인사진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5165312" y="5587966"/>
            <a:ext cx="2751005" cy="2102856"/>
            <a:chOff x="1167935" y="3056731"/>
            <a:chExt cx="2751005" cy="2102856"/>
          </a:xfrm>
        </p:grpSpPr>
        <p:grpSp>
          <p:nvGrpSpPr>
            <p:cNvPr id="95" name="그룹 94"/>
            <p:cNvGrpSpPr/>
            <p:nvPr/>
          </p:nvGrpSpPr>
          <p:grpSpPr>
            <a:xfrm>
              <a:off x="1167935" y="3056731"/>
              <a:ext cx="2751005" cy="2102856"/>
              <a:chOff x="1070569" y="2991114"/>
              <a:chExt cx="2751005" cy="2102856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1116871" y="2991114"/>
                <a:ext cx="2704703" cy="1349374"/>
              </a:xfrm>
              <a:prstGeom prst="rect">
                <a:avLst/>
              </a:prstGeom>
              <a:solidFill>
                <a:srgbClr val="E7E6E6">
                  <a:alpha val="100000"/>
                </a:srgbClr>
              </a:solidFill>
              <a:ln w="12700" cap="flat" cmpd="sng" algn="ctr">
                <a:solidFill>
                  <a:srgbClr val="E7E6E6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070569" y="4450953"/>
                <a:ext cx="2738438" cy="643017"/>
              </a:xfrm>
              <a:prstGeom prst="rect">
                <a:avLst/>
              </a:prstGeom>
              <a:ln>
                <a:solidFill>
                  <a:srgbClr val="000000">
                    <a:alpha val="100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카페이름</a:t>
                </a:r>
                <a:r>
                  <a:rPr kumimoji="0" lang="en-US" altLang="ko-KR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/</a:t>
                </a: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 카페위치 지역</a:t>
                </a:r>
              </a:p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800" b="0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카페관련태그</a:t>
                </a: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1195308" y="3429000"/>
              <a:ext cx="2688168" cy="63838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rPr>
                <a:t>카페 신청시 제출했던 메인사진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 cap="none" spc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2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1696062" y="3070685"/>
            <a:ext cx="9580478" cy="3147235"/>
            <a:chOff x="1696062" y="3070685"/>
            <a:chExt cx="9580478" cy="3147235"/>
          </a:xfrm>
        </p:grpSpPr>
        <p:sp>
          <p:nvSpPr>
            <p:cNvPr id="31" name="TextBox 30"/>
            <p:cNvSpPr txBox="1"/>
            <p:nvPr/>
          </p:nvSpPr>
          <p:spPr>
            <a:xfrm>
              <a:off x="1780729" y="3070685"/>
              <a:ext cx="2571750" cy="546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000" b="1"/>
                <a:t>카페이름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96062" y="3662505"/>
              <a:ext cx="6932084" cy="2555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주소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전화번호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대표 메뉴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가격대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주차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영업시간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휴무일</a:t>
              </a:r>
              <a:r>
                <a:rPr lang="en-US" altLang="ko-KR"/>
                <a:t>:</a:t>
              </a:r>
            </a:p>
            <a:p>
              <a:pPr>
                <a:defRPr/>
              </a:pPr>
              <a:r>
                <a:rPr lang="ko-KR" altLang="en-US"/>
                <a:t>웹사이트</a:t>
              </a:r>
              <a:r>
                <a:rPr lang="en-US" altLang="ko-KR"/>
                <a:t>/SNS: </a:t>
              </a:r>
            </a:p>
            <a:p>
              <a:pPr>
                <a:defRPr/>
              </a:pPr>
              <a:r>
                <a:rPr lang="ko-KR" altLang="en-US"/>
                <a:t>메뉴별 가격</a:t>
              </a:r>
              <a:r>
                <a:rPr lang="en-US" altLang="ko-KR"/>
                <a:t>: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762874" y="3185583"/>
              <a:ext cx="3513666" cy="2762249"/>
            </a:xfrm>
            <a:prstGeom prst="rect">
              <a:avLst/>
            </a:prstGeom>
            <a:solidFill>
              <a:schemeClr val="lt2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143873" y="3429000"/>
            <a:ext cx="2688168" cy="63838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카페 신청시 제출했던 메인사진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A0220-587D-477F-AD1F-4985C0CB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2999601"/>
            <a:ext cx="1585700" cy="16936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F0EE68-3D07-462C-8442-394F5F5A3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2999601"/>
            <a:ext cx="1585700" cy="169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EE0E6A-9E37-4A23-A01D-37CA25415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2999601"/>
            <a:ext cx="1585700" cy="16936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C5994B-A699-48F9-9551-76CBFF6B1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2999601"/>
            <a:ext cx="1585700" cy="16936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F2F111-9C8E-4619-991D-00BFBA12D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2999601"/>
            <a:ext cx="1585700" cy="169369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FC13933-B3CE-4938-A0F8-BAEF8A51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60" y="4879910"/>
            <a:ext cx="1585700" cy="16936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686517-18CB-412B-AA9A-278A0ED9D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3" y="4879910"/>
            <a:ext cx="1585700" cy="16936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BC857AF-B58F-4FA3-A55F-0BFE574E3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86" y="4879910"/>
            <a:ext cx="1585700" cy="16936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0C70DA2-8A14-4B1B-89BB-EF4247BB6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9" y="4879910"/>
            <a:ext cx="1585700" cy="16936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0B14D0F-369D-40AF-98C3-AD3ACD1B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2" y="4879910"/>
            <a:ext cx="1585700" cy="16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1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26423" y="3639692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73511" y="3910148"/>
          <a:ext cx="9200113" cy="27083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1961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302408"/>
            <a:ext cx="2019453" cy="1508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sz="1400" u="sng" dirty="0">
                <a:solidFill>
                  <a:schemeClr val="bg1"/>
                </a:solidFill>
              </a:rPr>
              <a:t>공지사항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</a:t>
            </a:r>
            <a:r>
              <a:rPr lang="ko-KR" altLang="en-US" sz="1400" dirty="0" smtClean="0">
                <a:solidFill>
                  <a:schemeClr val="tx1"/>
                </a:solidFill>
              </a:rPr>
              <a:t>질문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     고객의 소리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373511" y="3302407"/>
          <a:ext cx="9200112" cy="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704">
                  <a:extLst>
                    <a:ext uri="{9D8B030D-6E8A-4147-A177-3AD203B41FA5}">
                      <a16:colId xmlns:a16="http://schemas.microsoft.com/office/drawing/2014/main" val="2422332805"/>
                    </a:ext>
                  </a:extLst>
                </a:gridCol>
                <a:gridCol w="3066704">
                  <a:extLst>
                    <a:ext uri="{9D8B030D-6E8A-4147-A177-3AD203B41FA5}">
                      <a16:colId xmlns:a16="http://schemas.microsoft.com/office/drawing/2014/main" val="1468183816"/>
                    </a:ext>
                  </a:extLst>
                </a:gridCol>
                <a:gridCol w="3066704">
                  <a:extLst>
                    <a:ext uri="{9D8B030D-6E8A-4147-A177-3AD203B41FA5}">
                      <a16:colId xmlns:a16="http://schemas.microsoft.com/office/drawing/2014/main" val="2039896979"/>
                    </a:ext>
                  </a:extLst>
                </a:gridCol>
              </a:tblGrid>
              <a:tr h="46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전체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공지사항 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이벤트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498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1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35132" y="4046248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487828"/>
            <a:ext cx="2019453" cy="1482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</a:t>
            </a:r>
            <a:r>
              <a:rPr lang="en-US" altLang="ko-KR" sz="1400" u="sng" dirty="0">
                <a:solidFill>
                  <a:schemeClr val="bg1"/>
                </a:solidFill>
              </a:rPr>
              <a:t>1:1 </a:t>
            </a:r>
            <a:r>
              <a:rPr lang="ko-KR" altLang="en-US" sz="1400" u="sng" dirty="0">
                <a:solidFill>
                  <a:schemeClr val="bg1"/>
                </a:solidFill>
              </a:rPr>
              <a:t>문의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</a:t>
            </a:r>
            <a:r>
              <a:rPr lang="ko-KR" altLang="en-US" sz="1400" dirty="0" smtClean="0">
                <a:solidFill>
                  <a:schemeClr val="tx1"/>
                </a:solidFill>
              </a:rPr>
              <a:t>질문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    고객의 </a:t>
            </a:r>
            <a:r>
              <a:rPr lang="ko-KR" altLang="en-US" sz="1400" dirty="0">
                <a:solidFill>
                  <a:schemeClr val="tx1"/>
                </a:solidFill>
              </a:rPr>
              <a:t>소리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71348" y="3887444"/>
          <a:ext cx="9200113" cy="27083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19613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9762309" y="3370217"/>
            <a:ext cx="1805637" cy="4388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</a:t>
            </a:r>
            <a:r>
              <a:rPr lang="ko-KR" altLang="en-US" dirty="0" smtClean="0"/>
              <a:t>문의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3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E4D79A2-AF2C-41BE-9064-152D59BFA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51616"/>
              </p:ext>
            </p:extLst>
          </p:nvPr>
        </p:nvGraphicFramePr>
        <p:xfrm>
          <a:off x="838200" y="1690688"/>
          <a:ext cx="10515599" cy="4802187"/>
        </p:xfrm>
        <a:graphic>
          <a:graphicData uri="http://schemas.openxmlformats.org/drawingml/2006/table">
            <a:tbl>
              <a:tblPr/>
              <a:tblGrid>
                <a:gridCol w="1952821">
                  <a:extLst>
                    <a:ext uri="{9D8B030D-6E8A-4147-A177-3AD203B41FA5}">
                      <a16:colId xmlns:a16="http://schemas.microsoft.com/office/drawing/2014/main" val="3324052011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49963232"/>
                    </a:ext>
                  </a:extLst>
                </a:gridCol>
                <a:gridCol w="4281389">
                  <a:extLst>
                    <a:ext uri="{9D8B030D-6E8A-4147-A177-3AD203B41FA5}">
                      <a16:colId xmlns:a16="http://schemas.microsoft.com/office/drawing/2014/main" val="3648482601"/>
                    </a:ext>
                  </a:extLst>
                </a:gridCol>
              </a:tblGrid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 개발 기간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2021.12.14. ~ 2022.01.07.(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약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개월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85808"/>
                  </a:ext>
                </a:extLst>
              </a:tr>
              <a:tr h="363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카페 소개 웹페이지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55753"/>
                  </a:ext>
                </a:extLst>
              </a:tr>
              <a:tr h="363288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작업내용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기간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90727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3062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요구 분석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18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7697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33898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25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03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31837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및 보수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06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9756"/>
                  </a:ext>
                </a:extLst>
              </a:tr>
              <a:tr h="363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발표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~ 01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07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35322"/>
                  </a:ext>
                </a:extLst>
              </a:tr>
              <a:tr h="636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순서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 → 요구 분석 → 설계 → 구현 → 테스트 및 보수 → 발표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33753"/>
                  </a:ext>
                </a:extLst>
              </a:tr>
              <a:tr h="8965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개발 환경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IDLE : Visual Code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Repo : Git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나눔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8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89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69966" y="4062012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302407"/>
            <a:ext cx="2019453" cy="146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</a:t>
            </a:r>
            <a:r>
              <a:rPr lang="ko-KR" altLang="en-US" sz="1400" u="sng" dirty="0">
                <a:solidFill>
                  <a:schemeClr val="bg1"/>
                </a:solidFill>
              </a:rPr>
              <a:t>자주 묻는 </a:t>
            </a:r>
            <a:r>
              <a:rPr lang="ko-KR" altLang="en-US" sz="1400" u="sng" dirty="0" smtClean="0">
                <a:solidFill>
                  <a:schemeClr val="bg1"/>
                </a:solidFill>
              </a:rPr>
              <a:t>질문</a:t>
            </a:r>
            <a:endParaRPr lang="en-US" altLang="ko-KR" sz="1400" u="sng" dirty="0" smtClean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    고객의 </a:t>
            </a:r>
            <a:r>
              <a:rPr lang="ko-KR" altLang="en-US" sz="1400" dirty="0">
                <a:solidFill>
                  <a:schemeClr val="tx1"/>
                </a:solidFill>
              </a:rPr>
              <a:t>소리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3C8A3615-166D-4B7A-A3EB-9105D7A54C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73511" y="3910148"/>
          <a:ext cx="9200113" cy="27083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84843">
                  <a:extLst>
                    <a:ext uri="{9D8B030D-6E8A-4147-A177-3AD203B41FA5}">
                      <a16:colId xmlns:a16="http://schemas.microsoft.com/office/drawing/2014/main" val="383737104"/>
                    </a:ext>
                  </a:extLst>
                </a:gridCol>
                <a:gridCol w="1606327">
                  <a:extLst>
                    <a:ext uri="{9D8B030D-6E8A-4147-A177-3AD203B41FA5}">
                      <a16:colId xmlns:a16="http://schemas.microsoft.com/office/drawing/2014/main" val="994496367"/>
                    </a:ext>
                  </a:extLst>
                </a:gridCol>
                <a:gridCol w="1008943">
                  <a:extLst>
                    <a:ext uri="{9D8B030D-6E8A-4147-A177-3AD203B41FA5}">
                      <a16:colId xmlns:a16="http://schemas.microsoft.com/office/drawing/2014/main" val="2946756275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144"/>
                  </a:ext>
                </a:extLst>
              </a:tr>
              <a:tr h="38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18676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41253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330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97910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33947"/>
                  </a:ext>
                </a:extLst>
              </a:tr>
              <a:tr h="38726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19613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373511" y="3302407"/>
          <a:ext cx="9200112" cy="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028">
                  <a:extLst>
                    <a:ext uri="{9D8B030D-6E8A-4147-A177-3AD203B41FA5}">
                      <a16:colId xmlns:a16="http://schemas.microsoft.com/office/drawing/2014/main" val="2670595988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3971575517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2811801305"/>
                    </a:ext>
                  </a:extLst>
                </a:gridCol>
                <a:gridCol w="2300028">
                  <a:extLst>
                    <a:ext uri="{9D8B030D-6E8A-4147-A177-3AD203B41FA5}">
                      <a16:colId xmlns:a16="http://schemas.microsoft.com/office/drawing/2014/main" val="4265798844"/>
                    </a:ext>
                  </a:extLst>
                </a:gridCol>
              </a:tblGrid>
              <a:tr h="469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카페 등록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카페 정보 수정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이벤트 문의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회원서비스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0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226423" y="4310035"/>
            <a:ext cx="1637211" cy="2002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5DBAD-68C2-4BA3-AAFE-048185953DF4}"/>
              </a:ext>
            </a:extLst>
          </p:cNvPr>
          <p:cNvSpPr/>
          <p:nvPr/>
        </p:nvSpPr>
        <p:spPr>
          <a:xfrm>
            <a:off x="116114" y="3302407"/>
            <a:ext cx="2019453" cy="1491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고객센터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공지사항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1:1 </a:t>
            </a:r>
            <a:r>
              <a:rPr lang="ko-KR" altLang="en-US" sz="1400" dirty="0">
                <a:solidFill>
                  <a:schemeClr val="tx1"/>
                </a:solidFill>
              </a:rPr>
              <a:t>문의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</a:rPr>
              <a:t>자주 묻는 </a:t>
            </a:r>
            <a:r>
              <a:rPr lang="ko-KR" altLang="en-US" sz="1400" dirty="0" smtClean="0">
                <a:solidFill>
                  <a:schemeClr val="tx1"/>
                </a:solidFill>
              </a:rPr>
              <a:t>질문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    </a:t>
            </a:r>
            <a:r>
              <a:rPr lang="ko-KR" altLang="en-US" sz="1400" u="sng" dirty="0" smtClean="0">
                <a:solidFill>
                  <a:schemeClr val="bg1"/>
                </a:solidFill>
              </a:rPr>
              <a:t>고객의 </a:t>
            </a:r>
            <a:r>
              <a:rPr lang="ko-KR" altLang="en-US" sz="1400" u="sng" dirty="0">
                <a:solidFill>
                  <a:schemeClr val="bg1"/>
                </a:solidFill>
              </a:rPr>
              <a:t>소리</a:t>
            </a:r>
            <a:endParaRPr lang="en-US" altLang="ko-KR" sz="1400" u="sng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D03E10-FD00-4238-8E2E-2CF0B86149CC}"/>
              </a:ext>
            </a:extLst>
          </p:cNvPr>
          <p:cNvGrpSpPr/>
          <p:nvPr/>
        </p:nvGrpSpPr>
        <p:grpSpPr>
          <a:xfrm>
            <a:off x="0" y="109808"/>
            <a:ext cx="12192000" cy="2703181"/>
            <a:chOff x="0" y="109808"/>
            <a:chExt cx="12192000" cy="270318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11B7D8-C4C0-49C8-B7DD-F419DC14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10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62735"/>
              <a:ext cx="12192000" cy="185025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D54C28-1B7B-4F08-A337-FF066527CDDC}"/>
                </a:ext>
              </a:extLst>
            </p:cNvPr>
            <p:cNvSpPr/>
            <p:nvPr/>
          </p:nvSpPr>
          <p:spPr>
            <a:xfrm>
              <a:off x="9845188" y="109808"/>
              <a:ext cx="2287807" cy="178088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home |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로그인 </a:t>
              </a:r>
              <a:r>
                <a:rPr lang="en-US" altLang="ko-KR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| </a:t>
              </a:r>
              <a:r>
                <a:rPr lang="ko-KR" altLang="en-US" sz="1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회원가입</a:t>
              </a:r>
              <a:endParaRPr lang="en-US" altLang="ko-KR" sz="1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73BBCB-38CA-4230-B7FB-125B79FB95EB}"/>
                </a:ext>
              </a:extLst>
            </p:cNvPr>
            <p:cNvGrpSpPr/>
            <p:nvPr/>
          </p:nvGrpSpPr>
          <p:grpSpPr>
            <a:xfrm>
              <a:off x="2135567" y="2393190"/>
              <a:ext cx="7923630" cy="281434"/>
              <a:chOff x="1921558" y="4152805"/>
              <a:chExt cx="7923630" cy="4863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4D42E8F-38CD-45EF-8B64-8113FBBF3C03}"/>
                  </a:ext>
                </a:extLst>
              </p:cNvPr>
              <p:cNvSpPr/>
              <p:nvPr/>
            </p:nvSpPr>
            <p:spPr>
              <a:xfrm>
                <a:off x="1921558" y="4152805"/>
                <a:ext cx="7880200" cy="4863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A63977-738B-4BCC-8202-8DBBCD79AA45}"/>
                  </a:ext>
                </a:extLst>
              </p:cNvPr>
              <p:cNvSpPr/>
              <p:nvPr/>
            </p:nvSpPr>
            <p:spPr>
              <a:xfrm>
                <a:off x="8932728" y="4152805"/>
                <a:ext cx="912460" cy="48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B35430-A55B-4A91-996D-836A9201D240}"/>
                </a:ext>
              </a:extLst>
            </p:cNvPr>
            <p:cNvGrpSpPr/>
            <p:nvPr/>
          </p:nvGrpSpPr>
          <p:grpSpPr>
            <a:xfrm>
              <a:off x="5817711" y="503005"/>
              <a:ext cx="6233752" cy="430888"/>
              <a:chOff x="5817711" y="838565"/>
              <a:chExt cx="6233752" cy="43088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64A848-7B1A-4CBD-A7C5-47FBD8D467EB}"/>
                  </a:ext>
                </a:extLst>
              </p:cNvPr>
              <p:cNvSpPr/>
              <p:nvPr/>
            </p:nvSpPr>
            <p:spPr>
              <a:xfrm>
                <a:off x="7511604" y="838566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소개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BE6ADEF-C41F-4AB4-9919-114FCA2F2B04}"/>
                  </a:ext>
                </a:extLst>
              </p:cNvPr>
              <p:cNvSpPr/>
              <p:nvPr/>
            </p:nvSpPr>
            <p:spPr>
              <a:xfrm>
                <a:off x="9100570" y="838565"/>
                <a:ext cx="1313180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커뮤니티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EE054D3-412E-40B2-BD19-8EAC24461544}"/>
                  </a:ext>
                </a:extLst>
              </p:cNvPr>
              <p:cNvSpPr/>
              <p:nvPr/>
            </p:nvSpPr>
            <p:spPr>
              <a:xfrm>
                <a:off x="5817711" y="838565"/>
                <a:ext cx="1412566" cy="43088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카페 신청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85EC1-B2CA-4264-9D17-C570829E0BCF}"/>
                  </a:ext>
                </a:extLst>
              </p:cNvPr>
              <p:cNvSpPr/>
              <p:nvPr/>
            </p:nvSpPr>
            <p:spPr>
              <a:xfrm>
                <a:off x="10638897" y="838565"/>
                <a:ext cx="1412566" cy="4308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8000"/>
                </a:schemeClr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2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고객 센터</a:t>
                </a:r>
                <a:endParaRPr lang="en-US" altLang="ko-KR" sz="2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C5265CE-20A4-4015-8D8A-D59A51D8D724}"/>
              </a:ext>
            </a:extLst>
          </p:cNvPr>
          <p:cNvSpPr/>
          <p:nvPr/>
        </p:nvSpPr>
        <p:spPr>
          <a:xfrm>
            <a:off x="11807242" y="6064897"/>
            <a:ext cx="328771" cy="530913"/>
          </a:xfrm>
          <a:prstGeom prst="up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051717" y="3302407"/>
          <a:ext cx="8128000" cy="44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39855804"/>
                    </a:ext>
                  </a:extLst>
                </a:gridCol>
              </a:tblGrid>
              <a:tr h="4421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고객의 소리 유형 선택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62332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051717" y="4058023"/>
          <a:ext cx="8128000" cy="1907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848483017"/>
                    </a:ext>
                  </a:extLst>
                </a:gridCol>
              </a:tblGrid>
              <a:tr h="1907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고객의 개선요구사항 작성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268989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287589" y="6278880"/>
            <a:ext cx="1410788" cy="3396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보내기</a:t>
            </a:r>
            <a:endParaRPr lang="ko-KR" altLang="en-US" dirty="0"/>
          </a:p>
        </p:txBody>
      </p:sp>
      <p:sp>
        <p:nvSpPr>
          <p:cNvPr id="11" name="순서도: 병합 10"/>
          <p:cNvSpPr/>
          <p:nvPr/>
        </p:nvSpPr>
        <p:spPr>
          <a:xfrm>
            <a:off x="10638897" y="3369246"/>
            <a:ext cx="426720" cy="330926"/>
          </a:xfrm>
          <a:prstGeom prst="flowChartMerg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53"/>
            <a:ext cx="10515600" cy="1325563"/>
          </a:xfrm>
        </p:spPr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85F537A0-BD2C-4165-8AE0-F26E835CB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287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07E5F6B-8B8F-4260-9C61-FE9ACF77ADE0}"/>
              </a:ext>
            </a:extLst>
          </p:cNvPr>
          <p:cNvSpPr/>
          <p:nvPr/>
        </p:nvSpPr>
        <p:spPr>
          <a:xfrm>
            <a:off x="2090055" y="3331029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521E1-A99B-4528-AE4C-FFBD2292067D}"/>
              </a:ext>
            </a:extLst>
          </p:cNvPr>
          <p:cNvSpPr/>
          <p:nvPr/>
        </p:nvSpPr>
        <p:spPr>
          <a:xfrm>
            <a:off x="2090055" y="397795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59380C-822F-4949-B72C-54F02176E966}"/>
              </a:ext>
            </a:extLst>
          </p:cNvPr>
          <p:cNvSpPr/>
          <p:nvPr/>
        </p:nvSpPr>
        <p:spPr>
          <a:xfrm>
            <a:off x="2090055" y="462487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C2D96-F31D-46C3-8ED4-4A554928EC13}"/>
              </a:ext>
            </a:extLst>
          </p:cNvPr>
          <p:cNvSpPr/>
          <p:nvPr/>
        </p:nvSpPr>
        <p:spPr>
          <a:xfrm>
            <a:off x="2090054" y="527497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C0BBA-3551-4BC3-9A51-27FDC3296581}"/>
              </a:ext>
            </a:extLst>
          </p:cNvPr>
          <p:cNvSpPr/>
          <p:nvPr/>
        </p:nvSpPr>
        <p:spPr>
          <a:xfrm>
            <a:off x="3321697" y="3974780"/>
            <a:ext cx="615821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641A03-CA18-4FF4-9AE2-A909F92A2F70}"/>
              </a:ext>
            </a:extLst>
          </p:cNvPr>
          <p:cNvSpPr/>
          <p:nvPr/>
        </p:nvSpPr>
        <p:spPr>
          <a:xfrm>
            <a:off x="2705875" y="4612264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BA0FF-A79D-4B29-B596-1E1A75A2AE33}"/>
              </a:ext>
            </a:extLst>
          </p:cNvPr>
          <p:cNvSpPr/>
          <p:nvPr/>
        </p:nvSpPr>
        <p:spPr>
          <a:xfrm>
            <a:off x="270587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F43173-00CA-46DE-8F91-C6D585BA29A6}"/>
              </a:ext>
            </a:extLst>
          </p:cNvPr>
          <p:cNvSpPr/>
          <p:nvPr/>
        </p:nvSpPr>
        <p:spPr>
          <a:xfrm>
            <a:off x="3937516" y="4605809"/>
            <a:ext cx="153955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DC9904-D86A-42A1-8676-3DF20DB2565D}"/>
              </a:ext>
            </a:extLst>
          </p:cNvPr>
          <p:cNvSpPr/>
          <p:nvPr/>
        </p:nvSpPr>
        <p:spPr>
          <a:xfrm>
            <a:off x="3937515" y="5259188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4B33F9-6AA0-441F-8E91-16A0713F5E42}"/>
              </a:ext>
            </a:extLst>
          </p:cNvPr>
          <p:cNvSpPr/>
          <p:nvPr/>
        </p:nvSpPr>
        <p:spPr>
          <a:xfrm>
            <a:off x="5169154" y="5274973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2DBACF-877E-4B8D-918D-93A411AC78A8}"/>
              </a:ext>
            </a:extLst>
          </p:cNvPr>
          <p:cNvSpPr/>
          <p:nvPr/>
        </p:nvSpPr>
        <p:spPr>
          <a:xfrm>
            <a:off x="6400790" y="5259187"/>
            <a:ext cx="1231643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ED036-920D-41B0-9879-0DC6D48AC027}"/>
              </a:ext>
            </a:extLst>
          </p:cNvPr>
          <p:cNvSpPr/>
          <p:nvPr/>
        </p:nvSpPr>
        <p:spPr>
          <a:xfrm>
            <a:off x="7016607" y="5267080"/>
            <a:ext cx="1548895" cy="382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5C577-6330-44AD-906A-BE021616D8D6}"/>
              </a:ext>
            </a:extLst>
          </p:cNvPr>
          <p:cNvSpPr txBox="1"/>
          <p:nvPr/>
        </p:nvSpPr>
        <p:spPr>
          <a:xfrm>
            <a:off x="10105053" y="5841193"/>
            <a:ext cx="131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단위</a:t>
            </a:r>
            <a:r>
              <a:rPr lang="en-US" altLang="ko-KR" sz="1400" dirty="0"/>
              <a:t>(</a:t>
            </a:r>
            <a:r>
              <a:rPr lang="ko-KR" altLang="en-US" sz="1400" dirty="0"/>
              <a:t>일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51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75" y="185530"/>
            <a:ext cx="10515600" cy="712995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600" dirty="0"/>
              <a:t>요구사항 명세서</a:t>
            </a:r>
          </a:p>
        </p:txBody>
      </p:sp>
      <p:graphicFrame>
        <p:nvGraphicFramePr>
          <p:cNvPr id="8" name="표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125002"/>
              </p:ext>
            </p:extLst>
          </p:nvPr>
        </p:nvGraphicFramePr>
        <p:xfrm>
          <a:off x="836275" y="898525"/>
          <a:ext cx="10519449" cy="591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8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항목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/>
                        <a:t>내용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로그인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로그인을 선택 할 수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아이디</a:t>
                      </a:r>
                      <a:r>
                        <a:rPr lang="en-US" altLang="ko-KR" sz="1400"/>
                        <a:t> ,</a:t>
                      </a:r>
                      <a:r>
                        <a:rPr lang="ko-KR" altLang="en-US" sz="1400"/>
                        <a:t> 비밀번호 찾기 버튼을 지원한다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바로가기 버튼을 지원한다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기업 회원가입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일반 회원가입을 선택 할 수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회원가입 종류에 따라 다른 폼을 제시한다</a:t>
                      </a:r>
                      <a:r>
                        <a:rPr lang="en-US" altLang="ko-KR" sz="14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카페신청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제시된 폼을 입력할 수 있다</a:t>
                      </a:r>
                      <a:r>
                        <a:rPr lang="en-US" altLang="ko-KR" sz="1400"/>
                        <a:t>. 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카페 메인 사진과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인테리어의 사진 파일을 업로드 할 수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marR="0" lvl="0" indent="-3429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400"/>
                        <a:t>제시된 폼을 입력한 후 등록을 눌러 카페 신청을 할 수 있다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카페소개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/>
                        <a:t>1.</a:t>
                      </a:r>
                      <a:r>
                        <a:rPr lang="ko-KR" altLang="en-US" sz="1400"/>
                        <a:t> 메뉴에서 카페소개를 클릭한다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/>
                        <a:t>2.</a:t>
                      </a:r>
                      <a:r>
                        <a:rPr lang="ko-KR" altLang="en-US" sz="1400"/>
                        <a:t> 모든 카페를 확인할 수 있어야 하며 카페마다 카페명과 해당 카페가 위치한 지역 그리고 그 카페를 표현하는 태그가 표시되어 있다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/>
                        <a:t>3.</a:t>
                      </a:r>
                      <a:r>
                        <a:rPr lang="ko-KR" altLang="en-US" sz="1400"/>
                        <a:t> 그 중 원하는 카페를 클릭시 해당 카페에 대한 상세정보를 확인할 수 있으며 주소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전화번호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대표 메뉴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가격대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주차가능여부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영업시간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휴무일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웹사이트</a:t>
                      </a:r>
                      <a:r>
                        <a:rPr lang="en-US" altLang="ko-KR" sz="1400"/>
                        <a:t>/SNS,</a:t>
                      </a:r>
                      <a:r>
                        <a:rPr lang="ko-KR" altLang="en-US" sz="1400"/>
                        <a:t>메뉴별 가격을 확인 할 수 있어야한다</a:t>
                      </a:r>
                      <a:r>
                        <a:rPr lang="en-US" altLang="ko-KR" sz="14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 작성 시 카페를 선택해야 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태그 기능을 지원하며 제시한 태그를 선택해야 한다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  <a:defRPr/>
                      </a:pPr>
                      <a:r>
                        <a:rPr lang="ko-KR" altLang="en-US" sz="1400"/>
                        <a:t>게시글은 카드형으로 작성자의 프로필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카페의 메인 사진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게시글 내용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태그가 표현되어야 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 smtClean="0"/>
                        <a:t>[</a:t>
                      </a:r>
                      <a:r>
                        <a:rPr lang="ko-KR" altLang="en-US" sz="1400" dirty="0" smtClean="0"/>
                        <a:t>공지사항</a:t>
                      </a:r>
                      <a:r>
                        <a:rPr lang="en-US" altLang="ko-KR" sz="1400" dirty="0" smtClean="0"/>
                        <a:t>]</a:t>
                      </a:r>
                      <a:r>
                        <a:rPr lang="ko-KR" altLang="en-US" sz="1400" baseline="0" dirty="0" smtClean="0"/>
                        <a:t> 게시판에서 공지사항과 이벤트를 확인할 수 있다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baseline="0" dirty="0" smtClean="0"/>
                        <a:t>[1</a:t>
                      </a:r>
                      <a:r>
                        <a:rPr lang="ko-KR" altLang="en-US" sz="1400" baseline="0" dirty="0" smtClean="0"/>
                        <a:t>대</a:t>
                      </a:r>
                      <a:r>
                        <a:rPr lang="en-US" altLang="ko-KR" sz="1400" baseline="0" dirty="0" smtClean="0"/>
                        <a:t>1</a:t>
                      </a:r>
                      <a:r>
                        <a:rPr lang="ko-KR" altLang="en-US" sz="1400" baseline="0" dirty="0" smtClean="0"/>
                        <a:t>문의</a:t>
                      </a:r>
                      <a:r>
                        <a:rPr lang="en-US" altLang="ko-KR" sz="1400" baseline="0" dirty="0" smtClean="0"/>
                        <a:t>] </a:t>
                      </a:r>
                      <a:r>
                        <a:rPr lang="ko-KR" altLang="en-US" sz="1400" baseline="0" dirty="0" smtClean="0"/>
                        <a:t>게시판에서 </a:t>
                      </a:r>
                      <a:r>
                        <a:rPr lang="en-US" altLang="ko-KR" sz="1400" baseline="0" dirty="0" smtClean="0"/>
                        <a:t>1</a:t>
                      </a:r>
                      <a:r>
                        <a:rPr lang="ko-KR" altLang="en-US" sz="1400" baseline="0" dirty="0" smtClean="0"/>
                        <a:t>대</a:t>
                      </a:r>
                      <a:r>
                        <a:rPr lang="en-US" altLang="ko-KR" sz="1400" baseline="0" dirty="0" smtClean="0"/>
                        <a:t>1</a:t>
                      </a:r>
                      <a:r>
                        <a:rPr lang="ko-KR" altLang="en-US" sz="1400" baseline="0" dirty="0" smtClean="0"/>
                        <a:t>문의를 작성하고 지난 </a:t>
                      </a:r>
                      <a:r>
                        <a:rPr lang="en-US" altLang="ko-KR" sz="1400" baseline="0" dirty="0" smtClean="0"/>
                        <a:t>1</a:t>
                      </a:r>
                      <a:r>
                        <a:rPr lang="ko-KR" altLang="en-US" sz="1400" baseline="0" dirty="0" smtClean="0"/>
                        <a:t>대</a:t>
                      </a:r>
                      <a:r>
                        <a:rPr lang="en-US" altLang="ko-KR" sz="1400" baseline="0" dirty="0" smtClean="0"/>
                        <a:t>1</a:t>
                      </a:r>
                      <a:r>
                        <a:rPr lang="ko-KR" altLang="en-US" sz="1400" baseline="0" dirty="0" smtClean="0"/>
                        <a:t>문의를 게시판의 형태로 확인할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baseline="0" dirty="0" smtClean="0"/>
                        <a:t>[</a:t>
                      </a:r>
                      <a:r>
                        <a:rPr lang="ko-KR" altLang="en-US" sz="1400" baseline="0" dirty="0" err="1" smtClean="0"/>
                        <a:t>고객의소리</a:t>
                      </a:r>
                      <a:r>
                        <a:rPr lang="en-US" altLang="ko-KR" sz="1400" baseline="0" dirty="0" smtClean="0"/>
                        <a:t>] </a:t>
                      </a:r>
                      <a:r>
                        <a:rPr lang="ko-KR" altLang="en-US" sz="1400" baseline="0" dirty="0" smtClean="0"/>
                        <a:t>게시판에서 고객이 개선요구사항을 작성 후 보낼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baseline="0" dirty="0" smtClean="0"/>
                        <a:t>[</a:t>
                      </a:r>
                      <a:r>
                        <a:rPr lang="ko-KR" altLang="en-US" sz="1400" baseline="0" dirty="0" err="1" smtClean="0"/>
                        <a:t>자주묻는질문</a:t>
                      </a:r>
                      <a:r>
                        <a:rPr lang="en-US" altLang="ko-KR" sz="1400" baseline="0" dirty="0" smtClean="0"/>
                        <a:t>] </a:t>
                      </a:r>
                      <a:r>
                        <a:rPr lang="ko-KR" altLang="en-US" sz="1400" baseline="0" dirty="0" smtClean="0"/>
                        <a:t>게시판에서 고객이 자주 묻는 질문을 확인할 수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dirty="0"/>
                        <a:t>1.</a:t>
                      </a:r>
                      <a:r>
                        <a:rPr lang="ko-KR" altLang="en-US" sz="1400" dirty="0"/>
                        <a:t> 원하는 </a:t>
                      </a:r>
                      <a:r>
                        <a:rPr lang="ko-KR" altLang="en-US" sz="1400" dirty="0" err="1"/>
                        <a:t>카페이름을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검색시</a:t>
                      </a:r>
                      <a:r>
                        <a:rPr lang="ko-KR" altLang="en-US" sz="1400" dirty="0"/>
                        <a:t> 해당 카페에 대한 상세정보를 바로 확인 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dirty="0"/>
                        <a:t>2.</a:t>
                      </a:r>
                      <a:r>
                        <a:rPr lang="ko-KR" altLang="en-US" sz="1400" dirty="0"/>
                        <a:t> 검색하고 싶은 </a:t>
                      </a:r>
                      <a:r>
                        <a:rPr lang="ko-KR" altLang="en-US" sz="1400" dirty="0" err="1"/>
                        <a:t>지역명을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검색시</a:t>
                      </a:r>
                      <a:r>
                        <a:rPr lang="ko-KR" altLang="en-US" sz="1400" dirty="0"/>
                        <a:t> 해당 지역에 있는 카페를 확인 할 수 있으며 그 중 원하는 카페를 </a:t>
                      </a:r>
                      <a:r>
                        <a:rPr lang="ko-KR" altLang="en-US" sz="1400" dirty="0" err="1"/>
                        <a:t>클릭시</a:t>
                      </a:r>
                      <a:r>
                        <a:rPr lang="ko-KR" altLang="en-US" sz="1400" dirty="0"/>
                        <a:t> 상세정보를 </a:t>
                      </a:r>
                      <a:r>
                        <a:rPr lang="ko-KR" altLang="en-US" sz="1400" dirty="0" err="1"/>
                        <a:t>확인할수있다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로그인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4" y="2245075"/>
            <a:ext cx="5224743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24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837907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3140221" y="2245075"/>
            <a:ext cx="411061" cy="18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643655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7105005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기업을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7763953" y="3429000"/>
            <a:ext cx="1223395" cy="39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1934-2ECC-47AA-8807-C0E6F1A6AD47}"/>
              </a:ext>
            </a:extLst>
          </p:cNvPr>
          <p:cNvSpPr txBox="1"/>
          <p:nvPr/>
        </p:nvSpPr>
        <p:spPr>
          <a:xfrm>
            <a:off x="10076563" y="1690688"/>
            <a:ext cx="203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로그인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6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121835-AA41-4584-B035-37B77CED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49" y="2245075"/>
            <a:ext cx="2481926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버튼을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242910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20BA3-7F3E-4768-BD43-516B5A6987A8}"/>
              </a:ext>
            </a:extLst>
          </p:cNvPr>
          <p:cNvSpPr txBox="1"/>
          <p:nvPr/>
        </p:nvSpPr>
        <p:spPr>
          <a:xfrm>
            <a:off x="6130782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0FBECF-F96F-4556-B591-CBEFD8D10B0D}"/>
              </a:ext>
            </a:extLst>
          </p:cNvPr>
          <p:cNvSpPr/>
          <p:nvPr/>
        </p:nvSpPr>
        <p:spPr>
          <a:xfrm>
            <a:off x="6734087" y="6127334"/>
            <a:ext cx="478564" cy="27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8545795" y="2245075"/>
            <a:ext cx="3367043" cy="435133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56CA0D5-764C-48AD-ADA3-AFBD7F80830E}"/>
              </a:ext>
            </a:extLst>
          </p:cNvPr>
          <p:cNvSpPr/>
          <p:nvPr/>
        </p:nvSpPr>
        <p:spPr>
          <a:xfrm>
            <a:off x="7732803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6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회원가입 접근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0EF72DF-F29E-4AAC-99EC-077726A9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5" y="2245075"/>
            <a:ext cx="3318510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홈페이지를 방문한다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3051690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2473649" y="2245075"/>
            <a:ext cx="269555" cy="173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231736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5142921" y="2245075"/>
            <a:ext cx="3367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479B37-2E44-4A96-A44D-1A307D8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/>
          <a:stretch/>
        </p:blipFill>
        <p:spPr>
          <a:xfrm>
            <a:off x="689459" y="2263872"/>
            <a:ext cx="3367043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B4BC8-B427-4512-8614-EBA59F50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  <a:r>
              <a:rPr lang="en-US" altLang="ko-KR" dirty="0"/>
              <a:t>_</a:t>
            </a:r>
            <a:r>
              <a:rPr lang="ko-KR" altLang="en-US" dirty="0"/>
              <a:t>일반 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3670-E0C9-44FB-9E3F-0764AB3F5896}"/>
              </a:ext>
            </a:extLst>
          </p:cNvPr>
          <p:cNvSpPr txBox="1"/>
          <p:nvPr/>
        </p:nvSpPr>
        <p:spPr>
          <a:xfrm>
            <a:off x="229241" y="1690688"/>
            <a:ext cx="319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일반회원가입을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11034-09ED-4E86-8FAA-84C73924F970}"/>
              </a:ext>
            </a:extLst>
          </p:cNvPr>
          <p:cNvSpPr txBox="1"/>
          <p:nvPr/>
        </p:nvSpPr>
        <p:spPr>
          <a:xfrm>
            <a:off x="4830158" y="1690688"/>
            <a:ext cx="31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 폼을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98DC9-4C46-4510-B2DD-FE234206A55F}"/>
              </a:ext>
            </a:extLst>
          </p:cNvPr>
          <p:cNvSpPr/>
          <p:nvPr/>
        </p:nvSpPr>
        <p:spPr>
          <a:xfrm>
            <a:off x="887984" y="5323756"/>
            <a:ext cx="1200875" cy="55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3A869-E16F-4D7F-94FA-11C8998DC398}"/>
              </a:ext>
            </a:extLst>
          </p:cNvPr>
          <p:cNvSpPr/>
          <p:nvPr/>
        </p:nvSpPr>
        <p:spPr>
          <a:xfrm>
            <a:off x="4324015" y="3884103"/>
            <a:ext cx="713064" cy="5956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CA9228-DD8C-4CFD-BF00-67E5EF3C6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/>
          <a:stretch/>
        </p:blipFill>
        <p:spPr>
          <a:xfrm>
            <a:off x="5327008" y="2263872"/>
            <a:ext cx="4362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1349</Words>
  <Application>Microsoft Office PowerPoint</Application>
  <PresentationFormat>와이드스크린</PresentationFormat>
  <Paragraphs>406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나눔명조</vt:lpstr>
      <vt:lpstr>맑은 고딕</vt:lpstr>
      <vt:lpstr>함초롬바탕</vt:lpstr>
      <vt:lpstr>Arial</vt:lpstr>
      <vt:lpstr>Office 테마</vt:lpstr>
      <vt:lpstr>주제 선정 이유</vt:lpstr>
      <vt:lpstr>WBS</vt:lpstr>
      <vt:lpstr>WBS</vt:lpstr>
      <vt:lpstr>WBS</vt:lpstr>
      <vt:lpstr>요구사항 명세서</vt:lpstr>
      <vt:lpstr>스토리 보드_로그인</vt:lpstr>
      <vt:lpstr>스토리 보드_회원가입 접근</vt:lpstr>
      <vt:lpstr>스토리 보드_회원가입 접근</vt:lpstr>
      <vt:lpstr>스토리 보드_일반 회원가입</vt:lpstr>
      <vt:lpstr>스토리 보드_기업 회원가입</vt:lpstr>
      <vt:lpstr>스토리 보드_카페 신청</vt:lpstr>
      <vt:lpstr>스토리보드_카페소개</vt:lpstr>
      <vt:lpstr>스토리보드 고객센터_이동</vt:lpstr>
      <vt:lpstr>스토리보드 고객센터_자주 묻는 질문</vt:lpstr>
      <vt:lpstr>스토리보드 고객센터_고객의 소리</vt:lpstr>
      <vt:lpstr>스토리보드 고객센터_ 공지사항</vt:lpstr>
      <vt:lpstr>스토리보드 고객센터_1대1문의</vt:lpstr>
      <vt:lpstr>화면 설계 UI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다훈 정</dc:creator>
  <cp:lastModifiedBy>universe</cp:lastModifiedBy>
  <cp:revision>47</cp:revision>
  <dcterms:created xsi:type="dcterms:W3CDTF">2021-12-19T07:44:16Z</dcterms:created>
  <dcterms:modified xsi:type="dcterms:W3CDTF">2021-12-21T07:47:02Z</dcterms:modified>
  <cp:version/>
</cp:coreProperties>
</file>